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6" r:id="rId3"/>
    <p:sldId id="282" r:id="rId4"/>
    <p:sldId id="281" r:id="rId5"/>
    <p:sldId id="284" r:id="rId6"/>
    <p:sldId id="286" r:id="rId7"/>
    <p:sldId id="293" r:id="rId8"/>
    <p:sldId id="294" r:id="rId9"/>
    <p:sldId id="289" r:id="rId10"/>
    <p:sldId id="287" r:id="rId11"/>
    <p:sldId id="288" r:id="rId12"/>
    <p:sldId id="290" r:id="rId13"/>
    <p:sldId id="285" r:id="rId14"/>
    <p:sldId id="292" r:id="rId15"/>
    <p:sldId id="291" r:id="rId16"/>
    <p:sldId id="295" r:id="rId17"/>
    <p:sldId id="279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603"/>
    <a:srgbClr val="F6BB00"/>
    <a:srgbClr val="E2A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EFDE3-EB95-4BC5-8492-AA687A126742}" type="datetimeFigureOut">
              <a:rPr lang="hu-HU" smtClean="0"/>
              <a:pPr/>
              <a:t>2015.10.16.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23D4D-B214-47E8-A497-AF5352F0649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23D4D-B214-47E8-A497-AF5352F06491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773-BCE2-4CF2-968E-7AFF2E063F70}" type="datetimeFigureOut">
              <a:rPr lang="hu-HU" smtClean="0"/>
              <a:pPr/>
              <a:t>2015.10.16.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A0CB-48EA-4236-9EA8-989D2096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773-BCE2-4CF2-968E-7AFF2E063F70}" type="datetimeFigureOut">
              <a:rPr lang="hu-HU" smtClean="0"/>
              <a:pPr/>
              <a:t>2015.10.16.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A0CB-48EA-4236-9EA8-989D2096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773-BCE2-4CF2-968E-7AFF2E063F70}" type="datetimeFigureOut">
              <a:rPr lang="hu-HU" smtClean="0"/>
              <a:pPr/>
              <a:t>2015.10.16.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A0CB-48EA-4236-9EA8-989D2096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773-BCE2-4CF2-968E-7AFF2E063F70}" type="datetimeFigureOut">
              <a:rPr lang="hu-HU" smtClean="0"/>
              <a:pPr/>
              <a:t>2015.10.16.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A0CB-48EA-4236-9EA8-989D2096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773-BCE2-4CF2-968E-7AFF2E063F70}" type="datetimeFigureOut">
              <a:rPr lang="hu-HU" smtClean="0"/>
              <a:pPr/>
              <a:t>2015.10.16.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A0CB-48EA-4236-9EA8-989D2096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773-BCE2-4CF2-968E-7AFF2E063F70}" type="datetimeFigureOut">
              <a:rPr lang="hu-HU" smtClean="0"/>
              <a:pPr/>
              <a:t>2015.10.16.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A0CB-48EA-4236-9EA8-989D2096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773-BCE2-4CF2-968E-7AFF2E063F70}" type="datetimeFigureOut">
              <a:rPr lang="hu-HU" smtClean="0"/>
              <a:pPr/>
              <a:t>2015.10.16.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A0CB-48EA-4236-9EA8-989D2096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773-BCE2-4CF2-968E-7AFF2E063F70}" type="datetimeFigureOut">
              <a:rPr lang="hu-HU" smtClean="0"/>
              <a:pPr/>
              <a:t>2015.10.16.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A0CB-48EA-4236-9EA8-989D2096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773-BCE2-4CF2-968E-7AFF2E063F70}" type="datetimeFigureOut">
              <a:rPr lang="hu-HU" smtClean="0"/>
              <a:pPr/>
              <a:t>2015.10.16.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A0CB-48EA-4236-9EA8-989D2096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773-BCE2-4CF2-968E-7AFF2E063F70}" type="datetimeFigureOut">
              <a:rPr lang="hu-HU" smtClean="0"/>
              <a:pPr/>
              <a:t>2015.10.16.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A0CB-48EA-4236-9EA8-989D2096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773-BCE2-4CF2-968E-7AFF2E063F70}" type="datetimeFigureOut">
              <a:rPr lang="hu-HU" smtClean="0"/>
              <a:pPr/>
              <a:t>2015.10.16.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6A0CB-48EA-4236-9EA8-989D2096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D6773-BCE2-4CF2-968E-7AFF2E063F70}" type="datetimeFigureOut">
              <a:rPr lang="hu-HU" smtClean="0"/>
              <a:pPr/>
              <a:t>2015.10.16.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6A0CB-48EA-4236-9EA8-989D20960B2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/>
          </a:bodyPr>
          <a:lstStyle/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3573016"/>
            <a:ext cx="9144000" cy="1752600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solidFill>
                  <a:prstClr val="black"/>
                </a:solidFill>
                <a:ea typeface="+mj-ea"/>
                <a:cs typeface="+mj-cs"/>
              </a:rPr>
              <a:t>Leggazdaságosabb hasznosítás elemzése egy kisajátítás                                                                                                                     során visszamaradt gyümölcsültetvényre</a:t>
            </a:r>
            <a:endParaRPr lang="hu-HU" sz="16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D:\Dokumentumok\arculati tervek\CSIRMAZ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7875409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Telepítési költségek – csepegtető öntözőrendszer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397143" cy="53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u-HU" dirty="0" smtClean="0"/>
              <a:t>Telepítési költség – 0,3854 ha ültetvény</a:t>
            </a:r>
            <a:endParaRPr lang="hu-H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1" y="1268760"/>
            <a:ext cx="8402741" cy="54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79512" y="188640"/>
            <a:ext cx="7018337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Kép 2"/>
          <p:cNvPicPr/>
          <p:nvPr/>
        </p:nvPicPr>
        <p:blipFill>
          <a:blip r:embed="rId3" cstate="print">
            <a:lum contrast="40000"/>
          </a:blip>
          <a:srcRect l="25950" t="35463" r="25290" b="24670"/>
          <a:stretch>
            <a:fillRect/>
          </a:stretch>
        </p:blipFill>
        <p:spPr bwMode="auto">
          <a:xfrm>
            <a:off x="4932040" y="4221088"/>
            <a:ext cx="378000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Gazdaságossági mutatók </a:t>
            </a:r>
            <a:r>
              <a:rPr lang="hu-HU" dirty="0" smtClean="0">
                <a:solidFill>
                  <a:srgbClr val="0070C0"/>
                </a:solidFill>
              </a:rPr>
              <a:t>NPV, IRR, DPP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hu-HU" dirty="0" smtClean="0"/>
              <a:t>Nettó jelenérték;</a:t>
            </a:r>
          </a:p>
          <a:p>
            <a:pPr>
              <a:buNone/>
            </a:pPr>
            <a:endParaRPr lang="hu-HU" sz="2000" dirty="0" smtClean="0"/>
          </a:p>
          <a:p>
            <a:pPr marL="354013" indent="0" algn="just">
              <a:buNone/>
            </a:pPr>
            <a:r>
              <a:rPr lang="hu-HU" sz="2200" dirty="0" smtClean="0"/>
              <a:t>Az NPV tehát nem más, mint az egyes években keletkező bevételek és kiadások különbözetének, azaz a nettó jövedelmeknek a 0. évre diszkontált, kumulált összege + a telepítés (-K) költsége.</a:t>
            </a:r>
            <a:endParaRPr lang="hu-HU" sz="2400" dirty="0" smtClean="0"/>
          </a:p>
          <a:p>
            <a:r>
              <a:rPr lang="hu-HU" dirty="0" smtClean="0"/>
              <a:t>Belső megtérülési ráta;</a:t>
            </a:r>
          </a:p>
          <a:p>
            <a:pPr>
              <a:buNone/>
            </a:pPr>
            <a:endParaRPr lang="hu-HU" sz="1400" dirty="0" smtClean="0"/>
          </a:p>
          <a:p>
            <a:pPr marL="354013" indent="0" algn="just">
              <a:buNone/>
            </a:pPr>
            <a:r>
              <a:rPr lang="hu-HU" sz="2200" dirty="0" smtClean="0"/>
              <a:t>a számítással azt a kamatlábat határozzuk meg, amely mellett a beruházás jelenértéke éppen nulla, azaz a bevételek jelenértéke és a beruházás összege éppen egyenlők.</a:t>
            </a:r>
          </a:p>
          <a:p>
            <a:pPr marL="354013" indent="-354013" algn="just"/>
            <a:r>
              <a:rPr lang="hu-HU" dirty="0" smtClean="0"/>
              <a:t>Dinamikus megtérülési idő; </a:t>
            </a:r>
            <a:r>
              <a:rPr lang="hu-HU" sz="2200" dirty="0" smtClean="0"/>
              <a:t>a kumulált jelenértékek előjelváltásának éve, mínusz a befektetés éve</a:t>
            </a:r>
          </a:p>
          <a:p>
            <a:pPr marL="354013" indent="0" algn="just">
              <a:buNone/>
            </a:pP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</a:rPr>
              <a:t>Ha </a:t>
            </a: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</a:rPr>
              <a:t>NPV &gt; 0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</a:rPr>
              <a:t> és </a:t>
            </a: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</a:rPr>
              <a:t>IRR &gt; d</a:t>
            </a: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</a:rPr>
              <a:t> akkor a beruházás gazdaságosan működtethető.</a:t>
            </a:r>
          </a:p>
          <a:p>
            <a:pPr marL="354013" indent="0" algn="just">
              <a:buNone/>
            </a:pPr>
            <a:endParaRPr lang="hu-HU" sz="22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0000"/>
          </a:blip>
          <a:srcRect/>
          <a:stretch>
            <a:fillRect/>
          </a:stretch>
        </p:blipFill>
        <p:spPr bwMode="auto">
          <a:xfrm>
            <a:off x="3995936" y="836712"/>
            <a:ext cx="4402663" cy="936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30000"/>
          </a:blip>
          <a:srcRect/>
          <a:stretch>
            <a:fillRect/>
          </a:stretch>
        </p:blipFill>
        <p:spPr bwMode="auto">
          <a:xfrm>
            <a:off x="4499992" y="2852936"/>
            <a:ext cx="3986663" cy="936000"/>
          </a:xfrm>
          <a:prstGeom prst="rect">
            <a:avLst/>
          </a:prstGeom>
          <a:noFill/>
          <a:ln w="317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899592" y="-18000"/>
            <a:ext cx="7335117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Dinamikus megtérülési idő                         </a:t>
            </a:r>
            <a:r>
              <a:rPr lang="hu-HU" sz="3100" dirty="0" smtClean="0"/>
              <a:t>(</a:t>
            </a:r>
            <a:r>
              <a:rPr lang="hu-HU" sz="3100" dirty="0" err="1" smtClean="0"/>
              <a:t>DPP-Dynamic</a:t>
            </a:r>
            <a:r>
              <a:rPr lang="hu-HU" sz="3100" dirty="0" smtClean="0"/>
              <a:t> </a:t>
            </a:r>
            <a:r>
              <a:rPr lang="hu-HU" sz="3100" dirty="0" err="1" smtClean="0"/>
              <a:t>Payback</a:t>
            </a:r>
            <a:r>
              <a:rPr lang="hu-HU" sz="3100" dirty="0" smtClean="0"/>
              <a:t> </a:t>
            </a:r>
            <a:r>
              <a:rPr lang="hu-HU" sz="3100" dirty="0" err="1" smtClean="0"/>
              <a:t>Period</a:t>
            </a:r>
            <a:r>
              <a:rPr lang="hu-HU" sz="3100" dirty="0" smtClean="0"/>
              <a:t>)</a:t>
            </a:r>
            <a:endParaRPr lang="hu-HU" sz="31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1067297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08920"/>
            <a:ext cx="5260626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132856"/>
            <a:ext cx="343827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50" y="2132856"/>
            <a:ext cx="991283" cy="43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… gazdaságosan művelhető-e a 0,3854 hektár almaültetvény?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dirty="0" smtClean="0"/>
              <a:t>Ha </a:t>
            </a:r>
            <a:r>
              <a:rPr lang="hu-HU" b="1" dirty="0" smtClean="0">
                <a:solidFill>
                  <a:srgbClr val="00B0F0"/>
                </a:solidFill>
              </a:rPr>
              <a:t>NPV &gt; 0</a:t>
            </a:r>
            <a:r>
              <a:rPr lang="hu-HU" dirty="0" smtClean="0">
                <a:solidFill>
                  <a:srgbClr val="00B0F0"/>
                </a:solidFill>
              </a:rPr>
              <a:t> </a:t>
            </a:r>
            <a:r>
              <a:rPr lang="hu-HU" dirty="0" smtClean="0"/>
              <a:t>és </a:t>
            </a:r>
            <a:r>
              <a:rPr lang="hu-HU" b="1" dirty="0" smtClean="0">
                <a:solidFill>
                  <a:srgbClr val="00B0F0"/>
                </a:solidFill>
              </a:rPr>
              <a:t>IRR &gt; d</a:t>
            </a:r>
            <a:r>
              <a:rPr lang="hu-HU" dirty="0" smtClean="0"/>
              <a:t> akkor egy fejlesztés gazdaságosnak tekinthető</a:t>
            </a:r>
          </a:p>
          <a:p>
            <a:r>
              <a:rPr lang="hu-HU" dirty="0" smtClean="0"/>
              <a:t>Esetünkben </a:t>
            </a:r>
          </a:p>
          <a:p>
            <a:pPr>
              <a:buNone/>
            </a:pPr>
            <a:r>
              <a:rPr lang="hu-HU" dirty="0" smtClean="0"/>
              <a:t>    Az NPV pozitív, 198.158 forint</a:t>
            </a:r>
          </a:p>
          <a:p>
            <a:pPr>
              <a:buNone/>
            </a:pPr>
            <a:r>
              <a:rPr lang="hu-HU" dirty="0" smtClean="0"/>
              <a:t>    A befektetés elvárt hozama  d=10%  az  IRR=13,4%</a:t>
            </a:r>
          </a:p>
          <a:p>
            <a:pPr>
              <a:buNone/>
            </a:pPr>
            <a:r>
              <a:rPr lang="hu-HU" dirty="0" smtClean="0"/>
              <a:t>    tehát IRR&gt;d</a:t>
            </a:r>
          </a:p>
          <a:p>
            <a:pPr>
              <a:buNone/>
            </a:pPr>
            <a:r>
              <a:rPr lang="hu-HU" dirty="0" smtClean="0"/>
              <a:t>    A megtérülési idő DPP=7év</a:t>
            </a:r>
          </a:p>
          <a:p>
            <a:pPr>
              <a:buNone/>
            </a:pPr>
            <a:endParaRPr lang="hu-HU" sz="1300" dirty="0" smtClean="0"/>
          </a:p>
          <a:p>
            <a:pPr marL="0" indent="0" algn="just">
              <a:buNone/>
            </a:pPr>
            <a:r>
              <a:rPr lang="hu-HU" dirty="0" smtClean="0">
                <a:solidFill>
                  <a:srgbClr val="00B0F0"/>
                </a:solidFill>
              </a:rPr>
              <a:t>Az ültetvény </a:t>
            </a:r>
            <a:r>
              <a:rPr lang="hu-HU" u="sng" dirty="0" smtClean="0">
                <a:solidFill>
                  <a:srgbClr val="00B0F0"/>
                </a:solidFill>
              </a:rPr>
              <a:t>új kút fúrásával</a:t>
            </a:r>
            <a:r>
              <a:rPr lang="hu-HU" dirty="0" smtClean="0">
                <a:solidFill>
                  <a:srgbClr val="00B0F0"/>
                </a:solidFill>
              </a:rPr>
              <a:t>, a gépforduló kialakításával, 894 db termőfával, a </a:t>
            </a:r>
            <a:r>
              <a:rPr lang="hu-HU" u="sng" dirty="0" smtClean="0">
                <a:solidFill>
                  <a:srgbClr val="00B0F0"/>
                </a:solidFill>
              </a:rPr>
              <a:t>gépüzemeltetés és egyéb költségek 50%-os emelkedése esetén is</a:t>
            </a:r>
            <a:r>
              <a:rPr lang="hu-HU" dirty="0" smtClean="0">
                <a:solidFill>
                  <a:srgbClr val="00B0F0"/>
                </a:solidFill>
              </a:rPr>
              <a:t> gazdaságosan művelhető, a befektetett tőkére 10%-os hozam várható, a nettó jelenérték pozitív, a várható megtérülési idő 7 év.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feliratnak 1"/>
          <p:cNvSpPr/>
          <p:nvPr/>
        </p:nvSpPr>
        <p:spPr>
          <a:xfrm>
            <a:off x="2195736" y="2204864"/>
            <a:ext cx="4608512" cy="1872208"/>
          </a:xfrm>
          <a:prstGeom prst="wedgeRectCallout">
            <a:avLst>
              <a:gd name="adj1" fmla="val -21153"/>
              <a:gd name="adj2" fmla="val 491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Köszönöm a figyelmet </a:t>
            </a:r>
            <a:endParaRPr lang="hu-H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6250" b="9136"/>
          <a:stretch>
            <a:fillRect/>
          </a:stretch>
        </p:blipFill>
        <p:spPr bwMode="auto">
          <a:xfrm>
            <a:off x="0" y="1052737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feliratnak 2"/>
          <p:cNvSpPr/>
          <p:nvPr/>
        </p:nvSpPr>
        <p:spPr>
          <a:xfrm>
            <a:off x="0" y="1052736"/>
            <a:ext cx="4499992" cy="1152128"/>
          </a:xfrm>
          <a:prstGeom prst="wedgeRectCallout">
            <a:avLst>
              <a:gd name="adj1" fmla="val 70660"/>
              <a:gd name="adj2" fmla="val 113713"/>
            </a:avLst>
          </a:prstGeom>
          <a:solidFill>
            <a:schemeClr val="accent6">
              <a:lumMod val="75000"/>
            </a:scheme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Kérdés, hogy a visszamaradó rész gazdaságosan művelhető-e</a:t>
            </a:r>
            <a:r>
              <a:rPr lang="hu-HU" sz="3600" dirty="0" smtClean="0">
                <a:solidFill>
                  <a:schemeClr val="bg1"/>
                </a:solidFill>
              </a:rPr>
              <a:t>?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4" name="Téglalap feliratnak 3"/>
          <p:cNvSpPr/>
          <p:nvPr/>
        </p:nvSpPr>
        <p:spPr>
          <a:xfrm>
            <a:off x="0" y="0"/>
            <a:ext cx="9144000" cy="1052736"/>
          </a:xfrm>
          <a:prstGeom prst="wedgeRectCallout">
            <a:avLst>
              <a:gd name="adj1" fmla="val -20349"/>
              <a:gd name="adj2" fmla="val 358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tx1"/>
                </a:solidFill>
              </a:rPr>
              <a:t>M3-as építése valahol a nyírségben…….</a:t>
            </a:r>
            <a:endParaRPr lang="hu-HU" sz="3600" dirty="0">
              <a:solidFill>
                <a:schemeClr val="tx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 rot="19705623">
            <a:off x="1484428" y="4436824"/>
            <a:ext cx="3071756" cy="3945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6"/>
          <p:cNvCxnSpPr/>
          <p:nvPr/>
        </p:nvCxnSpPr>
        <p:spPr>
          <a:xfrm flipV="1">
            <a:off x="5076056" y="2636912"/>
            <a:ext cx="1440160" cy="9361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flipV="1">
            <a:off x="5076056" y="2420888"/>
            <a:ext cx="1080120" cy="64807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5076056" y="3068960"/>
            <a:ext cx="0" cy="5040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flipH="1" flipV="1">
            <a:off x="6156176" y="2420888"/>
            <a:ext cx="360040" cy="2160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bíróság által feltett kérdések…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12568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Mennyi a kisajátítandó 0,1744 ha területű gyümölcs ültetvény  forgalmi értéke?</a:t>
            </a:r>
          </a:p>
          <a:p>
            <a:pPr algn="just">
              <a:buNone/>
            </a:pPr>
            <a:endParaRPr lang="hu-HU" sz="800" dirty="0" smtClean="0"/>
          </a:p>
          <a:p>
            <a:pPr algn="just"/>
            <a:r>
              <a:rPr lang="hu-HU" dirty="0" smtClean="0"/>
              <a:t>Mennyi a kisebbik visszamaradó 0,3854 ha  területű ültetvény forgalmi értéke?</a:t>
            </a:r>
          </a:p>
          <a:p>
            <a:pPr algn="just">
              <a:buNone/>
            </a:pPr>
            <a:endParaRPr lang="hu-HU" sz="800" dirty="0" smtClean="0"/>
          </a:p>
          <a:p>
            <a:pPr algn="just"/>
            <a:r>
              <a:rPr lang="hu-HU" b="1" dirty="0" smtClean="0">
                <a:solidFill>
                  <a:srgbClr val="0070C0"/>
                </a:solidFill>
              </a:rPr>
              <a:t>A 0,3854 ha területű intenzív almaültetvény gazdaságosan művelhető-e</a:t>
            </a:r>
            <a:r>
              <a:rPr lang="hu-HU" sz="4400" b="1" dirty="0" smtClean="0">
                <a:solidFill>
                  <a:srgbClr val="FF0000"/>
                </a:solidFill>
              </a:rPr>
              <a:t>?</a:t>
            </a:r>
            <a:r>
              <a:rPr lang="hu-HU" b="1" dirty="0" smtClean="0">
                <a:solidFill>
                  <a:srgbClr val="0070C0"/>
                </a:solidFill>
              </a:rPr>
              <a:t>  </a:t>
            </a:r>
            <a:r>
              <a:rPr lang="hu-HU" sz="2400" dirty="0" smtClean="0">
                <a:solidFill>
                  <a:srgbClr val="0070C0"/>
                </a:solidFill>
              </a:rPr>
              <a:t>(erről szólna ez az előadás)</a:t>
            </a:r>
          </a:p>
          <a:p>
            <a:pPr algn="just">
              <a:buNone/>
            </a:pPr>
            <a:endParaRPr lang="hu-HU" sz="800" dirty="0" smtClean="0">
              <a:solidFill>
                <a:srgbClr val="0070C0"/>
              </a:solidFill>
            </a:endParaRPr>
          </a:p>
          <a:p>
            <a:pPr algn="just"/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Mennyi az értékcsökkenése a visszamaradó 0,7974 ha területű gyümölcsösnek? </a:t>
            </a:r>
            <a:endParaRPr lang="hu-HU" sz="2400" dirty="0" smtClean="0">
              <a:solidFill>
                <a:srgbClr val="0070C0"/>
              </a:solidFill>
            </a:endParaRPr>
          </a:p>
          <a:p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Jogi vonatkozások… a kisajátítási törvény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hu-HU" b="1" dirty="0" smtClean="0">
                <a:solidFill>
                  <a:srgbClr val="FF0000"/>
                </a:solidFill>
              </a:rPr>
              <a:t>9. §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smtClean="0"/>
              <a:t>(3) bekezdés a) pontja szerint a kártalanítás összegének megállapítása elsősorban összehasonlító módszerrel történhet.  </a:t>
            </a:r>
          </a:p>
          <a:p>
            <a:pPr algn="just"/>
            <a:r>
              <a:rPr lang="hu-HU" dirty="0" smtClean="0"/>
              <a:t>b) pont szerint pedig összehasonlításra alkalmas ingatlanok hiányában a jövedelemalapú módszer ajánlott. </a:t>
            </a:r>
          </a:p>
          <a:p>
            <a:pPr algn="just"/>
            <a:r>
              <a:rPr lang="hu-HU" b="1" dirty="0" smtClean="0">
                <a:solidFill>
                  <a:srgbClr val="FF0000"/>
                </a:solidFill>
              </a:rPr>
              <a:t>19. § </a:t>
            </a:r>
            <a:r>
              <a:rPr lang="hu-HU" dirty="0" smtClean="0"/>
              <a:t>(1) bekezdés a) pont szerint […] </a:t>
            </a:r>
            <a:r>
              <a:rPr lang="hu-HU" i="1" dirty="0" smtClean="0"/>
              <a:t>„meg kell téríteni</a:t>
            </a:r>
            <a:r>
              <a:rPr lang="hu-HU" dirty="0" smtClean="0"/>
              <a:t> […] </a:t>
            </a:r>
            <a:r>
              <a:rPr lang="hu-HU" i="1" dirty="0" smtClean="0"/>
              <a:t>a folyó gazdasági év várható termésének értékét”</a:t>
            </a:r>
            <a:endParaRPr lang="hu-HU" dirty="0" smtClean="0"/>
          </a:p>
          <a:p>
            <a:pPr algn="just"/>
            <a:r>
              <a:rPr lang="hu-HU" b="1" dirty="0" smtClean="0">
                <a:solidFill>
                  <a:srgbClr val="FF0000"/>
                </a:solidFill>
              </a:rPr>
              <a:t>19. § </a:t>
            </a:r>
            <a:r>
              <a:rPr lang="hu-HU" dirty="0" smtClean="0"/>
              <a:t>(2) bekezdése szerint […] </a:t>
            </a:r>
            <a:r>
              <a:rPr lang="hu-HU" i="1" dirty="0" smtClean="0"/>
              <a:t>„a folyó gazdasági év várható termésének értékéből le kell vonni az elmaradt mezőgazdasági munkák költségét.”</a:t>
            </a:r>
            <a:endParaRPr lang="hu-HU" dirty="0" smtClean="0"/>
          </a:p>
          <a:p>
            <a:pPr algn="just"/>
            <a:r>
              <a:rPr lang="hu-HU" b="1" dirty="0" smtClean="0">
                <a:solidFill>
                  <a:srgbClr val="FF0000"/>
                </a:solidFill>
              </a:rPr>
              <a:t>20. §</a:t>
            </a:r>
            <a:r>
              <a:rPr lang="hu-HU" dirty="0" smtClean="0"/>
              <a:t> szerint </a:t>
            </a:r>
            <a:r>
              <a:rPr lang="hu-HU" i="1" dirty="0" smtClean="0"/>
              <a:t>„A kisajátítással kapcsolatos költségként meg kell téríteni […] a folyó gazdasági évben elvégzett […] munkák költségét.” </a:t>
            </a:r>
            <a:r>
              <a:rPr lang="hu-HU" dirty="0" smtClean="0"/>
              <a:t> </a:t>
            </a:r>
            <a:r>
              <a:rPr lang="hu-HU" sz="2400" dirty="0" smtClean="0"/>
              <a:t>(A kisajátítás időpontjáig történő ráfordítások)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dirty="0" smtClean="0"/>
              <a:t>Előzmények…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A közigazgatási hatósági eljárásban és a bírósági szakaszban több </a:t>
            </a:r>
            <a:r>
              <a:rPr lang="hu-HU" sz="2400" dirty="0" smtClean="0"/>
              <a:t>(?) </a:t>
            </a:r>
            <a:r>
              <a:rPr lang="hu-HU" dirty="0" smtClean="0"/>
              <a:t>szakértő kirendelésére került sor  </a:t>
            </a:r>
            <a:r>
              <a:rPr lang="hu-HU" sz="2400" dirty="0" smtClean="0"/>
              <a:t>(többen voltak, akik kertészmérnöki végzettséggel el sem vállalták, mert mint mondták nem értenek hozzá…tisztelet nekik)</a:t>
            </a:r>
          </a:p>
          <a:p>
            <a:pPr algn="just"/>
            <a:r>
              <a:rPr lang="hu-HU" dirty="0" smtClean="0"/>
              <a:t>A kártalanítás összegét  ~3 és 30 millió között számították a szakértők</a:t>
            </a:r>
          </a:p>
          <a:p>
            <a:pPr algn="just"/>
            <a:r>
              <a:rPr lang="hu-HU" dirty="0" smtClean="0"/>
              <a:t>Releváns összehasonlító adatok gyümölcsös vonatkozásában a </a:t>
            </a:r>
            <a:r>
              <a:rPr lang="hu-HU" dirty="0" err="1" smtClean="0"/>
              <a:t>NAV-tól</a:t>
            </a:r>
            <a:r>
              <a:rPr lang="hu-HU" dirty="0" smtClean="0"/>
              <a:t> nem szerezhetők be</a:t>
            </a:r>
          </a:p>
          <a:p>
            <a:pPr algn="just"/>
            <a:r>
              <a:rPr lang="hu-HU" dirty="0" smtClean="0"/>
              <a:t>…..maradt a jövedelemalapú DCF, </a:t>
            </a:r>
            <a:r>
              <a:rPr lang="hu-HU" sz="2400" dirty="0" smtClean="0"/>
              <a:t>(de ezt a szakértők nem ismerték) </a:t>
            </a:r>
            <a:r>
              <a:rPr lang="hu-HU" dirty="0" smtClean="0"/>
              <a:t>és a költségalapú értékelés</a:t>
            </a:r>
          </a:p>
          <a:p>
            <a:pPr algn="just"/>
            <a:endParaRPr lang="hu-HU" sz="2400" dirty="0" smtClean="0"/>
          </a:p>
          <a:p>
            <a:pPr algn="just"/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Egy intenzív termesztési technológiával telepített almaültetvény</a:t>
            </a:r>
            <a:endParaRPr lang="hu-HU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 l="17969" t="47280" r="33691" b="9585"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hu-HU" sz="3600" dirty="0" smtClean="0"/>
              <a:t>A kisajátítást követően mi fog megváltozni és mely költségek emelkedésére lehet számítani ?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 smtClean="0">
                <a:solidFill>
                  <a:srgbClr val="FF0000"/>
                </a:solidFill>
              </a:rPr>
              <a:t>(Az előző szakvélemények egységesen kijelentették, hogy a 0,3854 ha területű ültetvény a továbbiakban gazdaságosan nem művelhető, ezért ki kell sajátítani</a:t>
            </a:r>
            <a:r>
              <a:rPr lang="hu-HU" sz="2000" dirty="0" smtClean="0">
                <a:solidFill>
                  <a:srgbClr val="FF0000"/>
                </a:solidFill>
              </a:rPr>
              <a:t>)</a:t>
            </a:r>
          </a:p>
          <a:p>
            <a:pPr marL="0" indent="0" algn="just">
              <a:buNone/>
            </a:pPr>
            <a:endParaRPr lang="hu-HU" sz="800" dirty="0" smtClean="0">
              <a:solidFill>
                <a:srgbClr val="FF0000"/>
              </a:solidFill>
            </a:endParaRPr>
          </a:p>
          <a:p>
            <a:pPr marL="176213" indent="-176213" algn="just"/>
            <a:r>
              <a:rPr lang="hu-HU" dirty="0" smtClean="0"/>
              <a:t> </a:t>
            </a:r>
            <a:r>
              <a:rPr lang="hu-HU" dirty="0" smtClean="0"/>
              <a:t>a megközelítés számottevően nem fog megváltozni</a:t>
            </a:r>
          </a:p>
          <a:p>
            <a:pPr marL="176213" indent="-176213" algn="just">
              <a:buNone/>
            </a:pPr>
            <a:endParaRPr lang="hu-HU" sz="800" dirty="0" smtClean="0"/>
          </a:p>
          <a:p>
            <a:pPr marL="176213" indent="-176213" algn="just"/>
            <a:r>
              <a:rPr lang="hu-HU" dirty="0" smtClean="0"/>
              <a:t>az </a:t>
            </a:r>
            <a:r>
              <a:rPr lang="hu-HU" dirty="0" smtClean="0"/>
              <a:t>öntöző kút a másik területen maradt, ezért kell egy új kút</a:t>
            </a:r>
          </a:p>
          <a:p>
            <a:pPr marL="176213" indent="-176213" algn="just">
              <a:buNone/>
            </a:pPr>
            <a:endParaRPr lang="hu-HU" sz="800" dirty="0" smtClean="0"/>
          </a:p>
          <a:p>
            <a:pPr marL="176213" indent="-176213" algn="just"/>
            <a:r>
              <a:rPr lang="hu-HU" dirty="0" smtClean="0"/>
              <a:t> a gépforduló kialakítása miatt egy kb. 15 méteres sávban ki kell vágni a fákat</a:t>
            </a:r>
          </a:p>
          <a:p>
            <a:pPr marL="176213" indent="-176213" algn="just">
              <a:buNone/>
            </a:pPr>
            <a:endParaRPr lang="hu-HU" sz="800" dirty="0" smtClean="0"/>
          </a:p>
          <a:p>
            <a:pPr marL="176213" indent="-176213" algn="just"/>
            <a:r>
              <a:rPr lang="hu-HU" dirty="0" smtClean="0"/>
              <a:t> valamilyen arányban a művelés költségei növekedni fognak</a:t>
            </a:r>
          </a:p>
          <a:p>
            <a:pPr marL="176213" indent="-176213" algn="just"/>
            <a:endParaRPr lang="hu-HU" dirty="0" smtClean="0"/>
          </a:p>
          <a:p>
            <a:pPr marL="0" indent="0" algn="just"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Költség-nemenkénti elemzés….</a:t>
            </a:r>
            <a:br>
              <a:rPr lang="hu-HU" dirty="0" smtClean="0"/>
            </a:br>
            <a:r>
              <a:rPr lang="hu-HU" sz="2200" dirty="0" smtClean="0"/>
              <a:t>Az almatermesztés esetében a legjelentősebb költség az anyagjellegű költség, egyharmados részaránnyal. </a:t>
            </a:r>
            <a:endParaRPr lang="hu-HU" sz="2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870640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ekerekített téglalap feliratnak 6"/>
          <p:cNvSpPr/>
          <p:nvPr/>
        </p:nvSpPr>
        <p:spPr>
          <a:xfrm>
            <a:off x="899592" y="5445224"/>
            <a:ext cx="5976664" cy="1008112"/>
          </a:xfrm>
          <a:prstGeom prst="wedgeRoundRectCallout">
            <a:avLst>
              <a:gd name="adj1" fmla="val 67084"/>
              <a:gd name="adj2" fmla="val -25916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Ha a  gépüzemeltetési költségek a kisajátítást követően 50%-al emelkednének, akkor….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Bemenő paraméterek…</a:t>
            </a:r>
            <a:endParaRPr lang="hu-H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51335" cy="43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8470" y="5877272"/>
            <a:ext cx="3975530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899</TotalTime>
  <Words>604</Words>
  <Application>Microsoft Office PowerPoint</Application>
  <PresentationFormat>Diavetítés a képernyőre (4:3 oldalarány)</PresentationFormat>
  <Paragraphs>62</Paragraphs>
  <Slides>17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 </vt:lpstr>
      <vt:lpstr>2. dia</vt:lpstr>
      <vt:lpstr>A bíróság által feltett kérdések…</vt:lpstr>
      <vt:lpstr>Jogi vonatkozások… a kisajátítási törvény</vt:lpstr>
      <vt:lpstr>Előzmények…</vt:lpstr>
      <vt:lpstr>Egy intenzív termesztési technológiával telepített almaültetvény</vt:lpstr>
      <vt:lpstr>A kisajátítást követően mi fog megváltozni és mely költségek emelkedésére lehet számítani ?</vt:lpstr>
      <vt:lpstr>Költség-nemenkénti elemzés…. Az almatermesztés esetében a legjelentősebb költség az anyagjellegű költség, egyharmados részaránnyal. </vt:lpstr>
      <vt:lpstr>Bemenő paraméterek…</vt:lpstr>
      <vt:lpstr>Telepítési költségek – csepegtető öntözőrendszer</vt:lpstr>
      <vt:lpstr>Telepítési költség – 0,3854 ha ültetvény</vt:lpstr>
      <vt:lpstr>12. dia</vt:lpstr>
      <vt:lpstr>Gazdaságossági mutatók NPV, IRR, DPP</vt:lpstr>
      <vt:lpstr>14. dia</vt:lpstr>
      <vt:lpstr>Dinamikus megtérülési idő                         (DPP-Dynamic Payback Period)</vt:lpstr>
      <vt:lpstr>… gazdaságosan művelhető-e a 0,3854 hektár almaültetvény?</vt:lpstr>
      <vt:lpstr>17.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Társasági üzletrész értékelése házastársi vagyonmegosztási perekben </dc:title>
  <dc:creator>Csirmaz László</dc:creator>
  <cp:lastModifiedBy>Csirmaz László</cp:lastModifiedBy>
  <cp:revision>101</cp:revision>
  <dcterms:created xsi:type="dcterms:W3CDTF">2014-09-29T11:34:38Z</dcterms:created>
  <dcterms:modified xsi:type="dcterms:W3CDTF">2015-10-16T04:04:48Z</dcterms:modified>
</cp:coreProperties>
</file>